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1" r:id="rId4"/>
    <p:sldId id="265" r:id="rId5"/>
    <p:sldId id="264" r:id="rId6"/>
    <p:sldId id="266" r:id="rId7"/>
    <p:sldId id="267" r:id="rId8"/>
    <p:sldId id="301" r:id="rId9"/>
    <p:sldId id="269" r:id="rId10"/>
    <p:sldId id="270" r:id="rId11"/>
    <p:sldId id="271" r:id="rId12"/>
    <p:sldId id="273" r:id="rId13"/>
    <p:sldId id="272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7" r:id="rId26"/>
    <p:sldId id="286" r:id="rId27"/>
    <p:sldId id="288" r:id="rId28"/>
    <p:sldId id="289" r:id="rId29"/>
    <p:sldId id="290" r:id="rId30"/>
    <p:sldId id="293" r:id="rId31"/>
    <p:sldId id="291" r:id="rId32"/>
    <p:sldId id="292" r:id="rId33"/>
    <p:sldId id="294" r:id="rId34"/>
    <p:sldId id="296" r:id="rId35"/>
    <p:sldId id="295" r:id="rId36"/>
    <p:sldId id="298" r:id="rId37"/>
    <p:sldId id="299" r:id="rId38"/>
    <p:sldId id="300" r:id="rId39"/>
    <p:sldId id="259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2"/>
    <p:restoredTop sz="94698"/>
  </p:normalViewPr>
  <p:slideViewPr>
    <p:cSldViewPr snapToGrid="0" snapToObjects="1">
      <p:cViewPr varScale="1">
        <p:scale>
          <a:sx n="111" d="100"/>
          <a:sy n="111" d="100"/>
        </p:scale>
        <p:origin x="216" y="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71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812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49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754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41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525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578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33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13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511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99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945AA-D98E-6045-9D6F-F3826015328D}" type="datetimeFigureOut">
              <a:rPr lang="en-US" smtClean="0"/>
              <a:t>4/28/17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64C8D-3867-D14F-8805-01FB6897E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2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3.amazonaws.com/seis665/docker-swarm.json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 err="1"/>
              <a:t>DevOps</a:t>
            </a:r>
            <a:r>
              <a:rPr lang="en-US" sz="3600" dirty="0"/>
              <a:t> &amp; Cloud Infrastructure</a:t>
            </a:r>
            <a:br>
              <a:rPr lang="en-US" sz="3600" dirty="0"/>
            </a:br>
            <a:r>
              <a:rPr lang="en-US" sz="3600"/>
              <a:t>SEIS </a:t>
            </a:r>
            <a:r>
              <a:rPr lang="en-US" sz="360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13</a:t>
            </a:r>
            <a:endParaRPr lang="en-US" sz="36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186" y="3122391"/>
            <a:ext cx="1863213" cy="192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340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etcd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Distributed consistent key-value store for shared configuration data.</a:t>
            </a:r>
          </a:p>
          <a:p>
            <a:endParaRPr lang="en-US" dirty="0" smtClean="0"/>
          </a:p>
          <a:p>
            <a:r>
              <a:rPr lang="en-US" dirty="0" smtClean="0"/>
              <a:t>Written in Go and maintained by CoreOS team.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coreos</a:t>
            </a:r>
            <a:r>
              <a:rPr lang="en-US" dirty="0"/>
              <a:t>/</a:t>
            </a:r>
            <a:r>
              <a:rPr lang="en-US" dirty="0" err="1"/>
              <a:t>etcd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Commonly used in container-based clusters (i.e., Kubernetes).</a:t>
            </a:r>
          </a:p>
          <a:p>
            <a:endParaRPr lang="en-US" dirty="0" smtClean="0"/>
          </a:p>
          <a:p>
            <a:r>
              <a:rPr lang="en-US" dirty="0" err="1" smtClean="0"/>
              <a:t>etcd</a:t>
            </a:r>
            <a:r>
              <a:rPr lang="en-US" dirty="0" smtClean="0"/>
              <a:t> service runs in a clustered configuration, and nodes can talk to the cluster to set or retrieve configuration data.</a:t>
            </a:r>
          </a:p>
        </p:txBody>
      </p:sp>
    </p:spTree>
    <p:extLst>
      <p:ext uri="{BB962C8B-B14F-4D97-AF65-F5344CB8AC3E}">
        <p14:creationId xmlns:p14="http://schemas.microsoft.com/office/powerpoint/2010/main" val="708754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5684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Service discovery system designed by </a:t>
            </a:r>
            <a:r>
              <a:rPr lang="en-US" dirty="0" err="1" smtClean="0"/>
              <a:t>HashiCorp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Consul agents run as a server or a client.</a:t>
            </a:r>
          </a:p>
          <a:p>
            <a:pPr lvl="1"/>
            <a:r>
              <a:rPr lang="en-US" dirty="0" smtClean="0"/>
              <a:t>Servers form a cluster using Raft algorithm.</a:t>
            </a:r>
          </a:p>
          <a:p>
            <a:pPr lvl="1"/>
            <a:r>
              <a:rPr lang="en-US" dirty="0" smtClean="0"/>
              <a:t>Clients proxy requests to servers.</a:t>
            </a:r>
          </a:p>
          <a:p>
            <a:endParaRPr lang="en-US" dirty="0" smtClean="0"/>
          </a:p>
          <a:p>
            <a:r>
              <a:rPr lang="en-US" dirty="0" smtClean="0"/>
              <a:t>Distributed key/value store.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Supports health checks to route requests around unhealthy hosts.</a:t>
            </a:r>
          </a:p>
          <a:p>
            <a:endParaRPr lang="en-US" dirty="0" smtClean="0"/>
          </a:p>
          <a:p>
            <a:r>
              <a:rPr lang="en-US" dirty="0" smtClean="0"/>
              <a:t>Offers both HTTP and DNS interfaces.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292" y="497729"/>
            <a:ext cx="1102471" cy="110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593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Consul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Nodes run a Consul </a:t>
            </a:r>
            <a:r>
              <a:rPr lang="en-US" b="1" dirty="0" smtClean="0"/>
              <a:t>agent.</a:t>
            </a:r>
          </a:p>
          <a:p>
            <a:pPr lvl="1"/>
            <a:r>
              <a:rPr lang="en-US" dirty="0" smtClean="0"/>
              <a:t>Communicate </a:t>
            </a:r>
            <a:r>
              <a:rPr lang="en-US" dirty="0" smtClean="0"/>
              <a:t>with one or more servers.</a:t>
            </a:r>
          </a:p>
          <a:p>
            <a:pPr lvl="1"/>
            <a:r>
              <a:rPr lang="en-US" dirty="0" smtClean="0"/>
              <a:t>Responsible for health checks of services on the node.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Consul </a:t>
            </a:r>
            <a:r>
              <a:rPr lang="en-US" b="1" dirty="0" smtClean="0"/>
              <a:t>servers</a:t>
            </a:r>
            <a:r>
              <a:rPr lang="en-US" dirty="0" smtClean="0"/>
              <a:t> store and replicate data.</a:t>
            </a:r>
          </a:p>
          <a:p>
            <a:pPr lvl="1"/>
            <a:r>
              <a:rPr lang="en-US" dirty="0" smtClean="0"/>
              <a:t>Servers form a cluster and elect a leader.</a:t>
            </a:r>
          </a:p>
          <a:p>
            <a:pPr lvl="1"/>
            <a:r>
              <a:rPr lang="en-US" dirty="0" smtClean="0"/>
              <a:t>3 to 5 servers recommended to avoid failure scenarios leading to data loss</a:t>
            </a:r>
            <a:r>
              <a:rPr lang="en-US" dirty="0"/>
              <a:t>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210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Consul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229" y="1318258"/>
            <a:ext cx="5343542" cy="553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649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Consul data consistency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Data reads are </a:t>
            </a:r>
            <a:r>
              <a:rPr lang="en-US" b="1" dirty="0" smtClean="0"/>
              <a:t>strongly</a:t>
            </a:r>
            <a:r>
              <a:rPr lang="en-US" dirty="0" smtClean="0"/>
              <a:t> </a:t>
            </a:r>
            <a:r>
              <a:rPr lang="en-US" b="1" dirty="0" smtClean="0"/>
              <a:t>consistent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key/value data is consistently replicated across cluster.</a:t>
            </a:r>
          </a:p>
          <a:p>
            <a:endParaRPr lang="en-US" dirty="0"/>
          </a:p>
          <a:p>
            <a:r>
              <a:rPr lang="en-US" dirty="0" smtClean="0"/>
              <a:t>Availability is sacrificed for consistency in the case of a network partition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Can no longer write data if there is no quorum.</a:t>
            </a:r>
            <a:endParaRPr lang="en-US" dirty="0" smtClean="0"/>
          </a:p>
          <a:p>
            <a:pPr lvl="1"/>
            <a:r>
              <a:rPr lang="en-US" dirty="0" smtClean="0"/>
              <a:t>Avoid situations where configuration data is different on one server versus another.</a:t>
            </a:r>
          </a:p>
          <a:p>
            <a:endParaRPr lang="en-US" dirty="0"/>
          </a:p>
          <a:p>
            <a:r>
              <a:rPr lang="en-US" dirty="0" smtClean="0"/>
              <a:t>Recall the CAP Theorem!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60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Consul Service Registration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A node running a Consul agent registers a service using a service registration file.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JSON file containing key/value data</a:t>
            </a:r>
          </a:p>
          <a:p>
            <a:pPr lvl="1"/>
            <a:r>
              <a:rPr lang="en-US" dirty="0" smtClean="0"/>
              <a:t>Commonly located in 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consul.d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# example webserver service registration</a:t>
            </a:r>
          </a:p>
          <a:p>
            <a:pPr marL="0" indent="0">
              <a:buNone/>
            </a:pPr>
            <a:endParaRPr lang="en-US" sz="2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{“service”: </a:t>
            </a:r>
          </a:p>
          <a:p>
            <a:pPr marL="0" indent="0">
              <a:buNone/>
            </a:pP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{“name”: “webserver”,</a:t>
            </a:r>
          </a:p>
          <a:p>
            <a:pPr marL="0" indent="0">
              <a:buNone/>
            </a:pP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 “tags”: [“</a:t>
            </a:r>
            <a:r>
              <a:rPr lang="en-US" sz="2600" dirty="0" err="1" smtClean="0">
                <a:latin typeface="Consolas" charset="0"/>
                <a:ea typeface="Consolas" charset="0"/>
                <a:cs typeface="Consolas" charset="0"/>
              </a:rPr>
              <a:t>nginx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”],</a:t>
            </a:r>
          </a:p>
          <a:p>
            <a:pPr marL="0" indent="0">
              <a:buNone/>
            </a:pP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	 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“port”: 80</a:t>
            </a:r>
          </a:p>
          <a:p>
            <a:pPr marL="0" indent="0">
              <a:buNone/>
            </a:pP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2600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181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Querying Consul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Once a service is registered, any other service can query Consul to find it.</a:t>
            </a:r>
          </a:p>
          <a:p>
            <a:endParaRPr lang="en-US" dirty="0"/>
          </a:p>
          <a:p>
            <a:r>
              <a:rPr lang="en-US" dirty="0" smtClean="0"/>
              <a:t>Using DNS:</a:t>
            </a:r>
          </a:p>
          <a:p>
            <a:pPr marL="457200" lvl="1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dig @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dns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-server -p 8600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webserver.service.consul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  <a:p>
            <a:r>
              <a:rPr lang="en-US" dirty="0" smtClean="0"/>
              <a:t>Using HTTP:</a:t>
            </a:r>
          </a:p>
          <a:p>
            <a:pPr marL="457200" lvl="1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curl http://consul:8500/v1/catalog/service/webserver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920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Health Checks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34054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 smtClean="0"/>
              <a:t>We can also create service definitions to perform health checks: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200" dirty="0" smtClean="0"/>
              <a:t>service</a:t>
            </a:r>
            <a:r>
              <a:rPr lang="en-US" sz="2200" dirty="0"/>
              <a:t>": {"name": "</a:t>
            </a:r>
            <a:r>
              <a:rPr lang="en-US" sz="2200" dirty="0" smtClean="0"/>
              <a:t>webserver", </a:t>
            </a:r>
          </a:p>
          <a:p>
            <a:pPr marL="0" indent="0">
              <a:buNone/>
            </a:pPr>
            <a:r>
              <a:rPr lang="en-US" sz="2200" dirty="0"/>
              <a:t>		</a:t>
            </a:r>
            <a:r>
              <a:rPr lang="en-US" sz="2200" dirty="0" smtClean="0"/>
              <a:t>   "</a:t>
            </a:r>
            <a:r>
              <a:rPr lang="en-US" sz="2200" dirty="0"/>
              <a:t>tags": </a:t>
            </a:r>
            <a:r>
              <a:rPr lang="en-US" sz="2200" dirty="0" smtClean="0"/>
              <a:t>[”</a:t>
            </a:r>
            <a:r>
              <a:rPr lang="en-US" sz="2200" dirty="0" err="1" smtClean="0"/>
              <a:t>nginx</a:t>
            </a:r>
            <a:r>
              <a:rPr lang="en-US" sz="2200" dirty="0" smtClean="0"/>
              <a:t>"], 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smtClean="0"/>
              <a:t>	</a:t>
            </a:r>
            <a:r>
              <a:rPr lang="en-US" sz="2200" dirty="0"/>
              <a:t> </a:t>
            </a:r>
            <a:r>
              <a:rPr lang="en-US" sz="2200" dirty="0" smtClean="0"/>
              <a:t>  "</a:t>
            </a:r>
            <a:r>
              <a:rPr lang="en-US" sz="2200" dirty="0"/>
              <a:t>port": 80, </a:t>
            </a:r>
            <a:endParaRPr lang="en-US" sz="2200" dirty="0" smtClean="0"/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smtClean="0"/>
              <a:t>	</a:t>
            </a:r>
            <a:r>
              <a:rPr lang="en-US" sz="2200" dirty="0"/>
              <a:t> </a:t>
            </a:r>
            <a:r>
              <a:rPr lang="en-US" sz="2200" dirty="0" smtClean="0"/>
              <a:t>  "</a:t>
            </a:r>
            <a:r>
              <a:rPr lang="en-US" sz="2200" dirty="0"/>
              <a:t>check": {"script": "curl localhost &gt;/dev/null 2&gt;&amp;1", </a:t>
            </a:r>
            <a:r>
              <a:rPr lang="en-US" sz="2200" dirty="0" smtClean="0"/>
              <a:t>						      "</a:t>
            </a:r>
            <a:r>
              <a:rPr lang="en-US" sz="2200" dirty="0"/>
              <a:t>interval": "</a:t>
            </a:r>
            <a:r>
              <a:rPr lang="en-US" sz="2200" dirty="0" smtClean="0"/>
              <a:t>10s”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smtClean="0"/>
              <a:t>			     }</a:t>
            </a:r>
          </a:p>
          <a:p>
            <a:pPr marL="0" indent="0">
              <a:buNone/>
            </a:pPr>
            <a:r>
              <a:rPr lang="en-US" sz="2200" dirty="0"/>
              <a:t>		</a:t>
            </a:r>
            <a:r>
              <a:rPr lang="en-US" sz="2200" dirty="0" smtClean="0"/>
              <a:t>  }</a:t>
            </a:r>
          </a:p>
          <a:p>
            <a:pPr marL="0" indent="0">
              <a:buNone/>
            </a:pPr>
            <a:r>
              <a:rPr lang="en-US" sz="2200" dirty="0" smtClean="0"/>
              <a:t>}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800" dirty="0" smtClean="0"/>
              <a:t>If the executable script returns a non-zero exit code, the service will be flagged unhealthy.</a:t>
            </a:r>
          </a:p>
          <a:p>
            <a:endParaRPr lang="en-US" dirty="0" smtClean="0"/>
          </a:p>
          <a:p>
            <a:r>
              <a:rPr lang="en-US" dirty="0" smtClean="0"/>
              <a:t>Consul won’t list unhealthy services in typical queries.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23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Consul Key/Value Store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32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Two ways to interact with Consul KV store:</a:t>
            </a:r>
          </a:p>
          <a:p>
            <a:pPr lvl="1"/>
            <a:r>
              <a:rPr lang="en-US" dirty="0" smtClean="0"/>
              <a:t>HTTP API</a:t>
            </a:r>
          </a:p>
          <a:p>
            <a:pPr lvl="1"/>
            <a:r>
              <a:rPr lang="en-US" dirty="0" smtClean="0"/>
              <a:t>Consul KV CLI</a:t>
            </a:r>
          </a:p>
          <a:p>
            <a:endParaRPr lang="en-US" dirty="0"/>
          </a:p>
          <a:p>
            <a:r>
              <a:rPr lang="en-US" dirty="0" smtClean="0"/>
              <a:t>Get a value from the store: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consul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kv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get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config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minconns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  <a:p>
            <a:r>
              <a:rPr lang="en-US" dirty="0" smtClean="0"/>
              <a:t>Insert (or update) a value into the store: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consul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kv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put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config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minconns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1</a:t>
            </a:r>
          </a:p>
          <a:p>
            <a:endParaRPr lang="en-US" dirty="0"/>
          </a:p>
          <a:p>
            <a:r>
              <a:rPr lang="en-US" dirty="0" smtClean="0"/>
              <a:t>Delete a key from the store: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consul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kv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delete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config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minconns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6757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Orchestration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set of processes which control the lifecycle of infrastructure resources.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Like CRUD operations on compute, storage, and network resources.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AWS Console and API, VMWare </a:t>
            </a:r>
            <a:r>
              <a:rPr lang="en-US" dirty="0" err="1" smtClean="0"/>
              <a:t>vCloud</a:t>
            </a:r>
            <a:r>
              <a:rPr lang="en-US" dirty="0" smtClean="0"/>
              <a:t>, Open Stack.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632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Service discovery</a:t>
            </a:r>
          </a:p>
          <a:p>
            <a:pPr lvl="1"/>
            <a:r>
              <a:rPr lang="en-US" dirty="0" smtClean="0"/>
              <a:t>Consul</a:t>
            </a:r>
          </a:p>
          <a:p>
            <a:r>
              <a:rPr lang="en-US" dirty="0" smtClean="0"/>
              <a:t>Container orchestration</a:t>
            </a:r>
          </a:p>
          <a:p>
            <a:pPr lvl="1"/>
            <a:r>
              <a:rPr lang="en-US" dirty="0" smtClean="0"/>
              <a:t>AWS ECS</a:t>
            </a:r>
          </a:p>
          <a:p>
            <a:pPr lvl="1"/>
            <a:r>
              <a:rPr lang="en-US" dirty="0" smtClean="0"/>
              <a:t>Kubernetes</a:t>
            </a:r>
          </a:p>
          <a:p>
            <a:pPr lvl="1"/>
            <a:r>
              <a:rPr lang="en-US" dirty="0" smtClean="0"/>
              <a:t>Docker Swarm</a:t>
            </a:r>
          </a:p>
          <a:p>
            <a:r>
              <a:rPr lang="en-US" dirty="0" smtClean="0"/>
              <a:t>Final</a:t>
            </a:r>
          </a:p>
        </p:txBody>
      </p:sp>
    </p:spTree>
    <p:extLst>
      <p:ext uri="{BB962C8B-B14F-4D97-AF65-F5344CB8AC3E}">
        <p14:creationId xmlns:p14="http://schemas.microsoft.com/office/powerpoint/2010/main" val="279214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orchestration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37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How do we orchestrate containers?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Containers are like super-processes, not real servers.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A single compute instance could support many containers.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Modern apps dynamically create, update and destroy containers.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Need a way to provide high availability if a container or container host fails.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May need to distribute requests across a set of containers using a load balancer.</a:t>
            </a:r>
          </a:p>
        </p:txBody>
      </p:sp>
    </p:spTree>
    <p:extLst>
      <p:ext uri="{BB962C8B-B14F-4D97-AF65-F5344CB8AC3E}">
        <p14:creationId xmlns:p14="http://schemas.microsoft.com/office/powerpoint/2010/main" val="15877982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7169" y="1143261"/>
            <a:ext cx="1241123" cy="12411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AWS Elastic Container Service (ECS)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 Docker container management solution that </a:t>
            </a:r>
            <a:br>
              <a:rPr lang="en-US" dirty="0" smtClean="0"/>
            </a:br>
            <a:r>
              <a:rPr lang="en-US" dirty="0" smtClean="0"/>
              <a:t>runs on top of EC2.</a:t>
            </a:r>
          </a:p>
          <a:p>
            <a:endParaRPr lang="en-US" dirty="0"/>
          </a:p>
          <a:p>
            <a:r>
              <a:rPr lang="en-US" dirty="0" smtClean="0"/>
              <a:t>AWS deploys managed EC2 Docker host instances.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AWS automatically deploys your containers to the managed hosts.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AWS is gradually making its services container aware.</a:t>
            </a:r>
          </a:p>
          <a:p>
            <a:pPr lvl="2"/>
            <a:r>
              <a:rPr lang="en-US" dirty="0" smtClean="0"/>
              <a:t>ELBs can load balance requests across a set of containers running on ECS.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5499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AWS ECS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AWS EC2 Container Registry (ECR)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 private Docker image repository (like Docker Hub).</a:t>
            </a:r>
          </a:p>
          <a:p>
            <a:endParaRPr lang="en-US" dirty="0"/>
          </a:p>
          <a:p>
            <a:r>
              <a:rPr lang="en-US" dirty="0" smtClean="0"/>
              <a:t>Advantage: It’s an AWS-supported service, integrated with other services.</a:t>
            </a:r>
          </a:p>
          <a:p>
            <a:endParaRPr lang="en-US" dirty="0"/>
          </a:p>
          <a:p>
            <a:r>
              <a:rPr lang="en-US" dirty="0" smtClean="0"/>
              <a:t>Disadvantage: Fairly basic capabilities at this point and may not be suitable for complex requirements.</a:t>
            </a:r>
          </a:p>
        </p:txBody>
      </p:sp>
    </p:spTree>
    <p:extLst>
      <p:ext uri="{BB962C8B-B14F-4D97-AF65-F5344CB8AC3E}">
        <p14:creationId xmlns:p14="http://schemas.microsoft.com/office/powerpoint/2010/main" val="1521459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Open-source container orchestration platform designed by Google.</a:t>
            </a:r>
          </a:p>
          <a:p>
            <a:endParaRPr lang="en-US" dirty="0"/>
          </a:p>
          <a:p>
            <a:r>
              <a:rPr lang="en-US" dirty="0" smtClean="0"/>
              <a:t>Name</a:t>
            </a:r>
            <a:r>
              <a:rPr lang="en-US" dirty="0"/>
              <a:t> originates from Greek, meaning “helmsman” or “pilot</a:t>
            </a:r>
            <a:r>
              <a:rPr lang="en-US" dirty="0" smtClean="0"/>
              <a:t>”.</a:t>
            </a:r>
          </a:p>
          <a:p>
            <a:endParaRPr lang="en-US" dirty="0" smtClean="0"/>
          </a:p>
          <a:p>
            <a:r>
              <a:rPr lang="en-US" dirty="0" smtClean="0"/>
              <a:t>Based on key technical principles Googles uses to scale its global platform.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Provides an abstraction layer to make container management and application deployment easier.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7468" y="376419"/>
            <a:ext cx="1255160" cy="122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0415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Kubernetes manages clusters of computing instances.</a:t>
            </a:r>
          </a:p>
          <a:p>
            <a:pPr lvl="1"/>
            <a:r>
              <a:rPr lang="en-US" dirty="0" smtClean="0"/>
              <a:t>Each cluster contains a master instance and multiple nodes.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Master manages resources and coordinates activities in the clusters.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Nodes run a </a:t>
            </a:r>
            <a:r>
              <a:rPr lang="en-US" dirty="0" err="1" smtClean="0"/>
              <a:t>Kubelet</a:t>
            </a:r>
            <a:r>
              <a:rPr lang="en-US" dirty="0" smtClean="0"/>
              <a:t> (agent) and a container engine (Docker).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Nodes communicate with master using an API.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720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984" y="1539835"/>
            <a:ext cx="6045200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1490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Each app defined by an application deployment.</a:t>
            </a:r>
          </a:p>
          <a:p>
            <a:pPr lvl="1"/>
            <a:r>
              <a:rPr lang="en-US" dirty="0" smtClean="0"/>
              <a:t>Specifies application container</a:t>
            </a:r>
          </a:p>
          <a:p>
            <a:pPr lvl="1"/>
            <a:r>
              <a:rPr lang="en-US" dirty="0" smtClean="0"/>
              <a:t>How many copies (replicas) of the app to run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Kubernetes creates a Pod to host the app.</a:t>
            </a:r>
          </a:p>
          <a:p>
            <a:pPr lvl="1"/>
            <a:r>
              <a:rPr lang="en-US" dirty="0" smtClean="0"/>
              <a:t>Pod = group of containers and shared resources</a:t>
            </a:r>
          </a:p>
          <a:p>
            <a:pPr lvl="1"/>
            <a:r>
              <a:rPr lang="en-US" dirty="0" smtClean="0"/>
              <a:t>Pod runs on a node, and a node can have multiple pods.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 service is used to expose a set of pods to the outside world.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793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744" y="1666433"/>
            <a:ext cx="59055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23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593" y="1270000"/>
            <a:ext cx="50038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555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Swarm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Docker engine has an integrated cluster orchestration </a:t>
            </a:r>
            <a:br>
              <a:rPr lang="en-US" dirty="0" smtClean="0"/>
            </a:br>
            <a:r>
              <a:rPr lang="en-US" dirty="0" smtClean="0"/>
              <a:t>service (ver. 1.12+).</a:t>
            </a:r>
          </a:p>
          <a:p>
            <a:pPr lvl="1"/>
            <a:r>
              <a:rPr lang="en-US" dirty="0" smtClean="0"/>
              <a:t>Previously a separate tool called Docker Swarm.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Manages a cluster of instances running Docker engine, called </a:t>
            </a:r>
            <a:r>
              <a:rPr lang="en-US" b="1" dirty="0" smtClean="0"/>
              <a:t>nodes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Uses two types of nodes: </a:t>
            </a:r>
            <a:r>
              <a:rPr lang="en-US" b="1" dirty="0" smtClean="0"/>
              <a:t>managers</a:t>
            </a:r>
            <a:r>
              <a:rPr lang="en-US" dirty="0" smtClean="0"/>
              <a:t> and </a:t>
            </a:r>
            <a:r>
              <a:rPr lang="en-US" b="1" dirty="0" smtClean="0"/>
              <a:t>workers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Node type is defined during deployment, so only one instance image is needed.</a:t>
            </a:r>
          </a:p>
          <a:p>
            <a:pPr lvl="1"/>
            <a:r>
              <a:rPr lang="en-US" dirty="0" smtClean="0"/>
              <a:t>Typically we deploy one node per instance.</a:t>
            </a:r>
          </a:p>
          <a:p>
            <a:endParaRPr lang="en-US" dirty="0"/>
          </a:p>
          <a:p>
            <a:r>
              <a:rPr lang="en-US" dirty="0" smtClean="0"/>
              <a:t>Follows a declarative approach: define the state of services in an application stack and Docker will try to achieve that desired state.</a:t>
            </a:r>
          </a:p>
          <a:p>
            <a:pPr lvl="1"/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980" y="400512"/>
            <a:ext cx="1703311" cy="167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550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Discovery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How do we connect services together in dynamically deployed infrastructure?</a:t>
            </a:r>
            <a:endParaRPr lang="en-US" dirty="0" smtClean="0"/>
          </a:p>
          <a:p>
            <a:pPr lvl="1"/>
            <a:r>
              <a:rPr lang="en-US" dirty="0" smtClean="0"/>
              <a:t>Example: Web service needs to bind to database service, so the web services needs to know the network location of the database service.</a:t>
            </a:r>
          </a:p>
          <a:p>
            <a:pPr lvl="1"/>
            <a:endParaRPr lang="en-US" dirty="0"/>
          </a:p>
          <a:p>
            <a:r>
              <a:rPr lang="en-US" dirty="0"/>
              <a:t>A </a:t>
            </a:r>
            <a:r>
              <a:rPr lang="en-US" dirty="0" err="1" smtClean="0"/>
              <a:t>microservices</a:t>
            </a:r>
            <a:r>
              <a:rPr lang="en-US" dirty="0" smtClean="0"/>
              <a:t> </a:t>
            </a:r>
            <a:r>
              <a:rPr lang="en-US" dirty="0"/>
              <a:t>architecture heavily leverages service discovery:</a:t>
            </a:r>
          </a:p>
          <a:p>
            <a:pPr lvl="1"/>
            <a:r>
              <a:rPr lang="en-US" dirty="0"/>
              <a:t>Potentially </a:t>
            </a:r>
            <a:r>
              <a:rPr lang="en-US" dirty="0" smtClean="0"/>
              <a:t>needs </a:t>
            </a:r>
            <a:r>
              <a:rPr lang="en-US" dirty="0"/>
              <a:t>to track dozens or hundreds of services.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Route requests to services based on </a:t>
            </a:r>
            <a:r>
              <a:rPr lang="en-US" dirty="0" smtClean="0"/>
              <a:t>availability.</a:t>
            </a:r>
            <a:endParaRPr lang="en-US" dirty="0"/>
          </a:p>
          <a:p>
            <a:pPr lvl="2"/>
            <a:r>
              <a:rPr lang="en-US" dirty="0"/>
              <a:t>Active/active, active/passive, etc.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May need to support service versioning.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Adjust service requests based on infrastructure topology </a:t>
            </a:r>
            <a:r>
              <a:rPr lang="en-US" dirty="0" smtClean="0"/>
              <a:t>changes.</a:t>
            </a:r>
            <a:endParaRPr lang="en-US" dirty="0"/>
          </a:p>
          <a:p>
            <a:pPr lvl="2"/>
            <a:r>
              <a:rPr lang="en-US" dirty="0"/>
              <a:t>Container or instance failure, </a:t>
            </a:r>
            <a:r>
              <a:rPr lang="en-US" dirty="0" smtClean="0"/>
              <a:t>auto-scaling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70222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Swarm Mode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2676"/>
            <a:ext cx="9144000" cy="428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9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Swarm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Swarm manager</a:t>
            </a:r>
          </a:p>
          <a:p>
            <a:pPr lvl="1"/>
            <a:r>
              <a:rPr lang="en-US" dirty="0" smtClean="0"/>
              <a:t>Monitors cluster state and reconciles differences between actual and desired state.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Service discovery: assigns each service a unique DNS name and provides ingress load balancing.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Manages rolling updates of application containers within the swarm.</a:t>
            </a:r>
          </a:p>
          <a:p>
            <a:endParaRPr lang="en-US" dirty="0"/>
          </a:p>
          <a:p>
            <a:r>
              <a:rPr lang="en-US" dirty="0" smtClean="0"/>
              <a:t>Swarm worker</a:t>
            </a:r>
          </a:p>
          <a:p>
            <a:pPr lvl="1"/>
            <a:r>
              <a:rPr lang="en-US" dirty="0" smtClean="0"/>
              <a:t>Basically just runs Docker containers.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0815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Swarm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submit a service definition to a manager node, it dispatches </a:t>
            </a:r>
            <a:r>
              <a:rPr lang="en-US" b="1" dirty="0" smtClean="0"/>
              <a:t>tasks</a:t>
            </a:r>
            <a:r>
              <a:rPr lang="en-US" dirty="0" smtClean="0"/>
              <a:t> to workers.</a:t>
            </a:r>
          </a:p>
          <a:p>
            <a:endParaRPr lang="en-US" dirty="0"/>
          </a:p>
          <a:p>
            <a:r>
              <a:rPr lang="en-US" dirty="0" smtClean="0"/>
              <a:t>Each task specifies a Docker container and the commands to run inside the container.</a:t>
            </a:r>
          </a:p>
          <a:p>
            <a:endParaRPr lang="en-US" dirty="0"/>
          </a:p>
          <a:p>
            <a:r>
              <a:rPr lang="en-US" dirty="0" smtClean="0"/>
              <a:t>Define a service which represents a set of containers exposed via a network address.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1590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Swarm Mode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6612"/>
            <a:ext cx="9144000" cy="407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0964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Swarm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Create Docker swarm stack:</a:t>
            </a:r>
          </a:p>
          <a:p>
            <a:pPr lvl="1"/>
            <a:r>
              <a:rPr lang="en-US" u="sng" dirty="0">
                <a:hlinkClick r:id="rId2"/>
              </a:rPr>
              <a:t>https://</a:t>
            </a:r>
            <a:r>
              <a:rPr lang="en-US" u="sng" dirty="0" smtClean="0">
                <a:hlinkClick r:id="rId2"/>
              </a:rPr>
              <a:t>s3.amazonaws.com/seis665/docker-swarm.json</a:t>
            </a:r>
            <a:endParaRPr lang="en-US" u="sng" dirty="0" smtClean="0"/>
          </a:p>
          <a:p>
            <a:pPr lvl="1"/>
            <a:r>
              <a:rPr lang="en-US" dirty="0" smtClean="0"/>
              <a:t>Creates one manager instance and </a:t>
            </a:r>
            <a:r>
              <a:rPr lang="en-US" dirty="0" smtClean="0"/>
              <a:t>multiple worker </a:t>
            </a:r>
            <a:r>
              <a:rPr lang="en-US" dirty="0" smtClean="0"/>
              <a:t>nodes.</a:t>
            </a:r>
          </a:p>
          <a:p>
            <a:pPr lvl="1"/>
            <a:r>
              <a:rPr lang="en-US" dirty="0" smtClean="0"/>
              <a:t>Automatically initializes a Swarm cluster and </a:t>
            </a:r>
            <a:r>
              <a:rPr lang="en-US" smtClean="0"/>
              <a:t>subscribes </a:t>
            </a:r>
            <a:r>
              <a:rPr lang="en-US" smtClean="0"/>
              <a:t>all worker </a:t>
            </a:r>
            <a:r>
              <a:rPr lang="en-US" dirty="0" smtClean="0"/>
              <a:t>nodes to cluster.</a:t>
            </a:r>
          </a:p>
          <a:p>
            <a:pPr lvl="1"/>
            <a:endParaRPr lang="en-US" dirty="0"/>
          </a:p>
          <a:p>
            <a:r>
              <a:rPr lang="en-US" dirty="0" smtClean="0"/>
              <a:t>Wait until stack creation is complete, then log into manager1 node.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5567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Swarm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Deploy a new service: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create --replicas 1 \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--name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helloworld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alpine ping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docker.com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endParaRPr lang="en-US" dirty="0" smtClean="0"/>
          </a:p>
          <a:p>
            <a:r>
              <a:rPr lang="en-US" dirty="0" smtClean="0"/>
              <a:t>Show the running service: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ls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Inspect the running service: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inspect --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prety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helloworld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endParaRPr lang="en-US" dirty="0" smtClean="0"/>
          </a:p>
          <a:p>
            <a:r>
              <a:rPr lang="en-US" dirty="0" smtClean="0"/>
              <a:t>Identity the node running the service: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helloworld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2359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Swarm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Let’s scale the number of containers supporting our service: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scale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helloworld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=5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Now take a look at the nodes running the service: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helloworld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endParaRPr lang="en-US" dirty="0" smtClean="0"/>
          </a:p>
          <a:p>
            <a:r>
              <a:rPr lang="en-US" dirty="0" smtClean="0"/>
              <a:t>Some of the containers are running on the local host: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ps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endParaRPr lang="en-US" dirty="0" smtClean="0"/>
          </a:p>
          <a:p>
            <a:r>
              <a:rPr lang="en-US" dirty="0" smtClean="0"/>
              <a:t>We can remove the </a:t>
            </a:r>
            <a:r>
              <a:rPr lang="en-US" dirty="0" err="1" smtClean="0"/>
              <a:t>helloworld</a:t>
            </a:r>
            <a:r>
              <a:rPr lang="en-US" dirty="0" smtClean="0"/>
              <a:t> service: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rm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helloworld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ea typeface="Consolas" charset="0"/>
                <a:cs typeface="Consolas" charset="0"/>
              </a:rPr>
              <a:t>Verify that the service is gone:</a:t>
            </a:r>
          </a:p>
          <a:p>
            <a:pPr marL="457200" lvl="1" indent="0">
              <a:buNone/>
            </a:pPr>
            <a:r>
              <a:rPr lang="en-US" sz="23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300" dirty="0" smtClean="0">
                <a:latin typeface="Consolas" charset="0"/>
                <a:ea typeface="Consolas" charset="0"/>
                <a:cs typeface="Consolas" charset="0"/>
              </a:rPr>
              <a:t> service inspect </a:t>
            </a:r>
            <a:r>
              <a:rPr lang="en-US" sz="2300" dirty="0" err="1" smtClean="0">
                <a:latin typeface="Consolas" charset="0"/>
                <a:ea typeface="Consolas" charset="0"/>
                <a:cs typeface="Consolas" charset="0"/>
              </a:rPr>
              <a:t>helloworld</a:t>
            </a:r>
            <a:endParaRPr lang="en-US" sz="2300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4978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Swarm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Create a new service using </a:t>
            </a:r>
            <a:r>
              <a:rPr lang="en-US" dirty="0" err="1" smtClean="0"/>
              <a:t>Redis</a:t>
            </a:r>
            <a:r>
              <a:rPr lang="en-US" dirty="0" smtClean="0"/>
              <a:t> and perform an update: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--replicas 3 --name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redis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\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--update-delay 10s redis:3.0.6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View the running service: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redis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endParaRPr lang="en-US" dirty="0" smtClean="0"/>
          </a:p>
          <a:p>
            <a:r>
              <a:rPr lang="en-US" dirty="0" smtClean="0"/>
              <a:t>Update the service to </a:t>
            </a:r>
            <a:r>
              <a:rPr lang="en-US" dirty="0" err="1" smtClean="0"/>
              <a:t>Redis</a:t>
            </a:r>
            <a:r>
              <a:rPr lang="en-US" dirty="0" smtClean="0"/>
              <a:t> version 3.0.7: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update --image redis:3.0.7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redis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endParaRPr lang="en-US" dirty="0" smtClean="0"/>
          </a:p>
          <a:p>
            <a:r>
              <a:rPr lang="en-US" dirty="0" smtClean="0"/>
              <a:t>Run the </a:t>
            </a:r>
            <a:r>
              <a:rPr lang="en-US" dirty="0" err="1" smtClean="0"/>
              <a:t>ps</a:t>
            </a:r>
            <a:r>
              <a:rPr lang="en-US" dirty="0" smtClean="0"/>
              <a:t> command several times to view the update: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redis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ea typeface="Consolas" charset="0"/>
                <a:cs typeface="Consolas" charset="0"/>
              </a:rPr>
              <a:t>After the updates complete, confirm the service status:</a:t>
            </a:r>
          </a:p>
          <a:p>
            <a:pPr marL="457200" lvl="1" indent="0">
              <a:buNone/>
            </a:pPr>
            <a:r>
              <a:rPr lang="en-US" sz="23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300" dirty="0" smtClean="0">
                <a:latin typeface="Consolas" charset="0"/>
                <a:ea typeface="Consolas" charset="0"/>
                <a:cs typeface="Consolas" charset="0"/>
              </a:rPr>
              <a:t> service inspect --pretty </a:t>
            </a:r>
            <a:r>
              <a:rPr lang="en-US" sz="2300" dirty="0" err="1" smtClean="0">
                <a:latin typeface="Consolas" charset="0"/>
                <a:ea typeface="Consolas" charset="0"/>
                <a:cs typeface="Consolas" charset="0"/>
              </a:rPr>
              <a:t>redis</a:t>
            </a:r>
            <a:endParaRPr lang="en-US" sz="2300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1957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Swarm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579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Update the number of containers in the service: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scale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redis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=5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New container instances are running the desired version: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redis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endParaRPr lang="en-US" dirty="0" smtClean="0"/>
          </a:p>
          <a:p>
            <a:r>
              <a:rPr lang="en-US" dirty="0" smtClean="0"/>
              <a:t>Sometimes we need to remove a node for maintenance. Let’s drain a node: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update --availability drain &lt;node ID&gt;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Take a look at the processes to watch that node drain: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service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redis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ea typeface="Consolas" charset="0"/>
                <a:cs typeface="Consolas" charset="0"/>
              </a:rPr>
              <a:t>Now let’s change the drained node back into an available node:</a:t>
            </a:r>
          </a:p>
          <a:p>
            <a:pPr marL="457200" lvl="1" indent="0">
              <a:buNone/>
            </a:pPr>
            <a:r>
              <a:rPr lang="en-US" sz="2300" dirty="0" err="1" smtClean="0">
                <a:latin typeface="Consolas" charset="0"/>
                <a:ea typeface="Consolas" charset="0"/>
                <a:cs typeface="Consolas" charset="0"/>
              </a:rPr>
              <a:t>docker</a:t>
            </a:r>
            <a:r>
              <a:rPr lang="en-US" sz="2300" dirty="0" smtClean="0">
                <a:latin typeface="Consolas" charset="0"/>
                <a:ea typeface="Consolas" charset="0"/>
                <a:cs typeface="Consolas" charset="0"/>
              </a:rPr>
              <a:t> node update --</a:t>
            </a:r>
            <a:r>
              <a:rPr lang="en-US" sz="2300" smtClean="0">
                <a:latin typeface="Consolas" charset="0"/>
                <a:ea typeface="Consolas" charset="0"/>
                <a:cs typeface="Consolas" charset="0"/>
              </a:rPr>
              <a:t>availability active &lt;node ID&gt;</a:t>
            </a:r>
            <a:endParaRPr lang="en-US" sz="2300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3769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No homework this week.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Good luck on the final exam!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41221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Discovery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How do we discover services?</a:t>
            </a:r>
          </a:p>
          <a:p>
            <a:pPr lvl="1"/>
            <a:r>
              <a:rPr lang="en-US" dirty="0"/>
              <a:t>Traditionally we </a:t>
            </a:r>
            <a:r>
              <a:rPr lang="en-US" dirty="0" smtClean="0"/>
              <a:t>would hard-code </a:t>
            </a:r>
            <a:r>
              <a:rPr lang="en-US" dirty="0"/>
              <a:t>service locations because infrastructure didn’t change often. 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Use outputs from Infrastructure definition tools to determine service location.</a:t>
            </a:r>
          </a:p>
          <a:p>
            <a:pPr lvl="2"/>
            <a:r>
              <a:rPr lang="en-US" dirty="0" smtClean="0"/>
              <a:t>Problem: </a:t>
            </a:r>
            <a:r>
              <a:rPr lang="en-US" dirty="0" smtClean="0"/>
              <a:t>Tooling </a:t>
            </a:r>
            <a:r>
              <a:rPr lang="en-US" dirty="0" smtClean="0"/>
              <a:t>doesn’t update locations when </a:t>
            </a:r>
            <a:r>
              <a:rPr lang="en-US" dirty="0" smtClean="0"/>
              <a:t>infrastructure fails.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Dedicated service discovery platform.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11137" y="6477919"/>
            <a:ext cx="41328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http://</a:t>
            </a:r>
            <a:r>
              <a:rPr lang="en-US" sz="1000" dirty="0" err="1"/>
              <a:t>www.slideshare.net</a:t>
            </a:r>
            <a:r>
              <a:rPr lang="en-US" sz="1000" dirty="0"/>
              <a:t>/</a:t>
            </a:r>
            <a:r>
              <a:rPr lang="en-US" sz="1000" dirty="0" err="1"/>
              <a:t>scaganoff</a:t>
            </a:r>
            <a:r>
              <a:rPr lang="en-US" sz="1000" dirty="0"/>
              <a:t>/service-discovery-with-consul</a:t>
            </a:r>
          </a:p>
        </p:txBody>
      </p:sp>
    </p:spTree>
    <p:extLst>
      <p:ext uri="{BB962C8B-B14F-4D97-AF65-F5344CB8AC3E}">
        <p14:creationId xmlns:p14="http://schemas.microsoft.com/office/powerpoint/2010/main" val="102519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Discovery Platform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766" y="1527791"/>
            <a:ext cx="5897822" cy="486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03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service discovery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Domain Name Services</a:t>
            </a:r>
          </a:p>
          <a:p>
            <a:pPr lvl="1"/>
            <a:r>
              <a:rPr lang="en-US" dirty="0" smtClean="0"/>
              <a:t>Discover the IP address of a system based on a name.</a:t>
            </a:r>
          </a:p>
          <a:p>
            <a:pPr lvl="1"/>
            <a:r>
              <a:rPr lang="en-US" dirty="0" smtClean="0"/>
              <a:t>Not designed for dynamic infrastructure changes.</a:t>
            </a:r>
          </a:p>
          <a:p>
            <a:endParaRPr lang="en-US" dirty="0"/>
          </a:p>
          <a:p>
            <a:r>
              <a:rPr lang="en-US" dirty="0" smtClean="0"/>
              <a:t>Unix /</a:t>
            </a:r>
            <a:r>
              <a:rPr lang="en-US" dirty="0" err="1" smtClean="0"/>
              <a:t>etc</a:t>
            </a:r>
            <a:r>
              <a:rPr lang="en-US" dirty="0" smtClean="0"/>
              <a:t>/services</a:t>
            </a:r>
          </a:p>
          <a:p>
            <a:pPr lvl="1"/>
            <a:r>
              <a:rPr lang="en-US" dirty="0" smtClean="0"/>
              <a:t>Maps port numbers to service names.</a:t>
            </a:r>
          </a:p>
          <a:p>
            <a:endParaRPr lang="en-US" dirty="0"/>
          </a:p>
          <a:p>
            <a:r>
              <a:rPr lang="en-US" dirty="0" smtClean="0"/>
              <a:t>Distributed file systems and databases (lock servers)</a:t>
            </a:r>
          </a:p>
          <a:p>
            <a:pPr lvl="1"/>
            <a:r>
              <a:rPr lang="en-US" dirty="0" smtClean="0"/>
              <a:t>Leader election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891489" y="6444868"/>
            <a:ext cx="41328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http://</a:t>
            </a:r>
            <a:r>
              <a:rPr lang="en-US" sz="1000" dirty="0" err="1"/>
              <a:t>www.slideshare.net</a:t>
            </a:r>
            <a:r>
              <a:rPr lang="en-US" sz="1000" dirty="0"/>
              <a:t>/</a:t>
            </a:r>
            <a:r>
              <a:rPr lang="en-US" sz="1000" dirty="0" err="1"/>
              <a:t>scaganoff</a:t>
            </a:r>
            <a:r>
              <a:rPr lang="en-US" sz="1000" dirty="0"/>
              <a:t>/service-discovery-with-consul</a:t>
            </a:r>
          </a:p>
        </p:txBody>
      </p:sp>
    </p:spTree>
    <p:extLst>
      <p:ext uri="{BB962C8B-B14F-4D97-AF65-F5344CB8AC3E}">
        <p14:creationId xmlns:p14="http://schemas.microsoft.com/office/powerpoint/2010/main" val="2107658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Lock servers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107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Lock servers allow a group of nodes to synchronize activities and agree on shared information.</a:t>
            </a:r>
          </a:p>
          <a:p>
            <a:endParaRPr lang="en-US" dirty="0" smtClean="0"/>
          </a:p>
          <a:p>
            <a:r>
              <a:rPr lang="en-US" dirty="0" smtClean="0"/>
              <a:t>Very challenging to synchronize services in a distributed architecture due to issues like race conditions.</a:t>
            </a:r>
          </a:p>
          <a:p>
            <a:endParaRPr lang="en-US" dirty="0" smtClean="0"/>
          </a:p>
          <a:p>
            <a:r>
              <a:rPr lang="en-US" dirty="0" smtClean="0"/>
              <a:t>Participant nodes elect a leader and the nodes discover one another.</a:t>
            </a:r>
          </a:p>
          <a:p>
            <a:endParaRPr lang="en-US" dirty="0" smtClean="0"/>
          </a:p>
          <a:p>
            <a:r>
              <a:rPr lang="en-US" dirty="0" smtClean="0"/>
              <a:t>Shared information is stored as meta-data across all nodes.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638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RAFT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Commonly used algorithm for leader election and storing state in a distributed system.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2828" y="2739342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261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</a:t>
            </a:r>
            <a:r>
              <a:rPr lang="en-US" dirty="0" err="1" smtClean="0"/>
              <a:t>ZooKeeper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Originally started as a project at Yahoo, now a part of Apache Foundation.</a:t>
            </a:r>
          </a:p>
          <a:p>
            <a:pPr lvl="1"/>
            <a:r>
              <a:rPr lang="en-US" dirty="0" smtClean="0"/>
              <a:t>Sub-project of Hadoop, but now a top-level project.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zookeeper.apache.org</a:t>
            </a:r>
            <a:r>
              <a:rPr lang="en-US" dirty="0"/>
              <a:t>/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A distributed hierarchical key-value store.</a:t>
            </a:r>
          </a:p>
          <a:p>
            <a:pPr lvl="1"/>
            <a:r>
              <a:rPr lang="en-US" dirty="0" smtClean="0"/>
              <a:t>Distributed configuration service</a:t>
            </a:r>
          </a:p>
          <a:p>
            <a:pPr lvl="1"/>
            <a:r>
              <a:rPr lang="en-US" dirty="0" smtClean="0"/>
              <a:t>Data synchronization service</a:t>
            </a:r>
          </a:p>
          <a:p>
            <a:pPr lvl="1"/>
            <a:r>
              <a:rPr lang="en-US" dirty="0" smtClean="0"/>
              <a:t>Naming registry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706737" y="6400800"/>
            <a:ext cx="31967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https://</a:t>
            </a:r>
            <a:r>
              <a:rPr lang="en-US" sz="1000" dirty="0" err="1"/>
              <a:t>en.wikipedia.org</a:t>
            </a:r>
            <a:r>
              <a:rPr lang="en-US" sz="1000" dirty="0"/>
              <a:t>/wiki/</a:t>
            </a:r>
            <a:r>
              <a:rPr lang="en-US" sz="1000" dirty="0" err="1"/>
              <a:t>Apache_ZooKeeper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2931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3020</TotalTime>
  <Words>1386</Words>
  <Application>Microsoft Macintosh PowerPoint</Application>
  <PresentationFormat>On-screen Show (4:3)</PresentationFormat>
  <Paragraphs>320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Calibri</vt:lpstr>
      <vt:lpstr>Consolas</vt:lpstr>
      <vt:lpstr>Arial</vt:lpstr>
      <vt:lpstr>Office Theme</vt:lpstr>
      <vt:lpstr>DevOps &amp; Cloud Infrastructure SEIS 665 Week 13</vt:lpstr>
      <vt:lpstr>Agenda</vt:lpstr>
      <vt:lpstr>Service Discovery</vt:lpstr>
      <vt:lpstr>Service Discovery</vt:lpstr>
      <vt:lpstr>Service Discovery Platform</vt:lpstr>
      <vt:lpstr>Traditional service discovery</vt:lpstr>
      <vt:lpstr>Lock servers</vt:lpstr>
      <vt:lpstr>RAFT Algorithm</vt:lpstr>
      <vt:lpstr>Apache ZooKeeper</vt:lpstr>
      <vt:lpstr>etcd</vt:lpstr>
      <vt:lpstr>Consul</vt:lpstr>
      <vt:lpstr>Consul architecture</vt:lpstr>
      <vt:lpstr>Consul architecture</vt:lpstr>
      <vt:lpstr>Consul data consistency</vt:lpstr>
      <vt:lpstr>Consul Service Registration</vt:lpstr>
      <vt:lpstr>Querying Consul</vt:lpstr>
      <vt:lpstr>Health Checks</vt:lpstr>
      <vt:lpstr>Consul Key/Value Store</vt:lpstr>
      <vt:lpstr>Orchestration</vt:lpstr>
      <vt:lpstr>Container orchestration</vt:lpstr>
      <vt:lpstr>AWS Elastic Container Service (ECS)</vt:lpstr>
      <vt:lpstr>AWS ECS</vt:lpstr>
      <vt:lpstr>Kubernetes</vt:lpstr>
      <vt:lpstr>Kubernetes</vt:lpstr>
      <vt:lpstr>Kubernetes</vt:lpstr>
      <vt:lpstr>Kubernetes</vt:lpstr>
      <vt:lpstr>Kubernetes</vt:lpstr>
      <vt:lpstr>Kubernetes</vt:lpstr>
      <vt:lpstr>Docker Swarm Mode</vt:lpstr>
      <vt:lpstr>Docker Swarm Mode</vt:lpstr>
      <vt:lpstr>Docker Swarm Mode</vt:lpstr>
      <vt:lpstr>Docker Swarm Mode</vt:lpstr>
      <vt:lpstr>Docker Swarm Mode</vt:lpstr>
      <vt:lpstr>Swarm Hands-on</vt:lpstr>
      <vt:lpstr>Swarm Hands-on</vt:lpstr>
      <vt:lpstr>Swarm Hands-on</vt:lpstr>
      <vt:lpstr>Swarm Hands-on</vt:lpstr>
      <vt:lpstr>Swarm Hands-on</vt:lpstr>
      <vt:lpstr>Homework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13</dc:title>
  <dc:creator>Jason Baker</dc:creator>
  <cp:lastModifiedBy>Baker, Jason D.</cp:lastModifiedBy>
  <cp:revision>81</cp:revision>
  <dcterms:created xsi:type="dcterms:W3CDTF">2016-04-25T17:30:29Z</dcterms:created>
  <dcterms:modified xsi:type="dcterms:W3CDTF">2017-04-29T01:32:24Z</dcterms:modified>
</cp:coreProperties>
</file>

<file path=docProps/thumbnail.jpeg>
</file>